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1"/>
    <p:sldMasterId id="2147483661" r:id="rId2"/>
    <p:sldMasterId id="2147483674" r:id="rId3"/>
  </p:sldMasterIdLst>
  <p:notesMasterIdLst>
    <p:notesMasterId r:id="rId21"/>
  </p:notesMasterIdLst>
  <p:sldIdLst>
    <p:sldId id="283" r:id="rId4"/>
    <p:sldId id="257" r:id="rId5"/>
    <p:sldId id="290" r:id="rId6"/>
    <p:sldId id="258" r:id="rId7"/>
    <p:sldId id="264" r:id="rId8"/>
    <p:sldId id="259" r:id="rId9"/>
    <p:sldId id="299" r:id="rId10"/>
    <p:sldId id="303" r:id="rId11"/>
    <p:sldId id="304" r:id="rId12"/>
    <p:sldId id="300" r:id="rId13"/>
    <p:sldId id="287" r:id="rId14"/>
    <p:sldId id="301" r:id="rId15"/>
    <p:sldId id="306" r:id="rId16"/>
    <p:sldId id="307" r:id="rId17"/>
    <p:sldId id="302" r:id="rId18"/>
    <p:sldId id="282" r:id="rId19"/>
    <p:sldId id="265" r:id="rId20"/>
  </p:sldIdLst>
  <p:sldSz cx="18288000" cy="10288588"/>
  <p:notesSz cx="6858000" cy="9144000"/>
  <p:embeddedFontLs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Calibri Light" panose="020F0302020204030204" pitchFamily="34" charset="0"/>
      <p:regular r:id="rId26"/>
      <p:italic r:id="rId27"/>
    </p:embeddedFont>
    <p:embeddedFont>
      <p:font typeface="Consolas" panose="020B0609020204030204" pitchFamily="49" charset="0"/>
      <p:regular r:id="rId28"/>
      <p:bold r:id="rId29"/>
      <p:italic r:id="rId30"/>
      <p:boldItalic r:id="rId31"/>
    </p:embeddedFont>
    <p:embeddedFont>
      <p:font typeface="Roboto" panose="02000000000000000000" pitchFamily="2" charset="0"/>
      <p:regular r:id="rId32"/>
      <p:bold r:id="rId33"/>
      <p:italic r:id="rId34"/>
      <p:boldItalic r:id="rId3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ikitha Nair" initials="NN" lastIdx="3" clrIdx="0">
    <p:extLst>
      <p:ext uri="{19B8F6BF-5375-455C-9EA6-DF929625EA0E}">
        <p15:presenceInfo xmlns:p15="http://schemas.microsoft.com/office/powerpoint/2012/main" userId="a223d0b169bb912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F0"/>
    <a:srgbClr val="205E82"/>
    <a:srgbClr val="1155CC"/>
    <a:srgbClr val="404040"/>
    <a:srgbClr val="095A82"/>
    <a:srgbClr val="2EA8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721" autoAdjust="0"/>
    <p:restoredTop sz="94061" autoAdjust="0"/>
  </p:normalViewPr>
  <p:slideViewPr>
    <p:cSldViewPr snapToGrid="0">
      <p:cViewPr varScale="1">
        <p:scale>
          <a:sx n="66" d="100"/>
          <a:sy n="66" d="100"/>
        </p:scale>
        <p:origin x="108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5.fntdata"/><Relationship Id="rId39" Type="http://schemas.openxmlformats.org/officeDocument/2006/relationships/theme" Target="theme/theme1.xml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commentAuthors" Target="commentAuthor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font" Target="fonts/font10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/Relationships>
</file>

<file path=ppt/media/image1.png>
</file>

<file path=ppt/media/image10.png>
</file>

<file path=ppt/media/image11.png>
</file>

<file path=ppt/media/image12.jp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7FCEED-329E-EA45-A8EF-11A062D051C0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EA31EB-2F78-2546-A582-51B6B82A8B3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685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1371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2057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27432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34290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4114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4800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5486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9791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6573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4069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5671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2833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2119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3804"/>
            <a:ext cx="13716000" cy="3581953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91"/>
            <a:ext cx="13716000" cy="2484026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pic>
        <p:nvPicPr>
          <p:cNvPr id="9" name="Picture 8" descr="A blue and white background with dots and lines&#10;&#10;Description automatically generated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246" y="1"/>
            <a:ext cx="18298873" cy="102888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1481367"/>
            <a:ext cx="9258300" cy="7311566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772"/>
            <a:ext cx="3943350" cy="8719103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772"/>
            <a:ext cx="11601450" cy="871910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hank You Slide2" preserve="1">
  <p:cSld name="Thank You Slide2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Topics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Google Shape;27;p45"/>
          <p:cNvPicPr preferRelativeResize="0"/>
          <p:nvPr userDrawn="1"/>
        </p:nvPicPr>
        <p:blipFill rotWithShape="1">
          <a:blip r:embed="rId2"/>
          <a:srcRect/>
          <a:stretch>
            <a:fillRect/>
          </a:stretch>
        </p:blipFill>
        <p:spPr>
          <a:xfrm>
            <a:off x="13389625" y="1924559"/>
            <a:ext cx="4032449" cy="55485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Learning Objective(s)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9071" y="2678914"/>
            <a:ext cx="6381710" cy="423276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547773"/>
            <a:ext cx="15773400" cy="198865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2522134"/>
            <a:ext cx="7736681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3758193"/>
            <a:ext cx="7736681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134"/>
            <a:ext cx="7774782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8193"/>
            <a:ext cx="7774782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481367"/>
            <a:ext cx="9258300" cy="7311566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7218" y="352679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18" y="1720569"/>
            <a:ext cx="17073563" cy="773775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0"/>
            <a:r>
              <a:rPr lang="en-GB" dirty="0"/>
              <a:t>AAA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  <a:p>
            <a:pPr lvl="4"/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angle 19"/>
          <p:cNvSpPr/>
          <p:nvPr userDrawn="1"/>
        </p:nvSpPr>
        <p:spPr>
          <a:xfrm>
            <a:off x="335755" y="352970"/>
            <a:ext cx="271463" cy="1080000"/>
          </a:xfrm>
          <a:prstGeom prst="rect">
            <a:avLst/>
          </a:prstGeom>
          <a:gradFill flip="none" rotWithShape="1">
            <a:gsLst>
              <a:gs pos="51000">
                <a:srgbClr val="1155CC"/>
              </a:gs>
              <a:gs pos="90000">
                <a:srgbClr val="2EA87D"/>
              </a:gs>
              <a:gs pos="100000">
                <a:srgbClr val="2EA87D"/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 userDrawn="1"/>
        </p:nvSpPr>
        <p:spPr>
          <a:xfrm>
            <a:off x="-1" y="9781100"/>
            <a:ext cx="18288000" cy="504000"/>
          </a:xfrm>
          <a:prstGeom prst="rect">
            <a:avLst/>
          </a:prstGeom>
          <a:solidFill>
            <a:schemeClr val="bg1">
              <a:lumMod val="85000"/>
              <a:alpha val="29353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4" name="Picture 23" descr="A blue and black logo&#10;&#10;Description automatically generated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>
        <p:tmplLst>
          <p:tmpl lvl="1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  <p:txStyles>
    <p:titleStyle>
      <a:lvl1pPr marL="0" algn="l" defTabSz="13716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rgbClr val="1155CC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539750" indent="-360045" algn="l" defTabSz="1371600" rtl="0" eaLnBrk="1" latinLnBrk="0" hangingPunct="1">
        <a:lnSpc>
          <a:spcPct val="100000"/>
        </a:lnSpc>
        <a:spcBef>
          <a:spcPts val="1200"/>
        </a:spcBef>
        <a:spcAft>
          <a:spcPts val="1200"/>
        </a:spcAft>
        <a:buClr>
          <a:srgbClr val="095A82"/>
        </a:buClr>
        <a:buSzPct val="100000"/>
        <a:buFontTx/>
        <a:buBlip>
          <a:blip r:embed="rId15"/>
        </a:buBlip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921543" y="4167442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pic>
        <p:nvPicPr>
          <p:cNvPr id="12" name="Picture 11" descr="A blue and black logo&#10;&#10;Description automatically generated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  <p:sp>
        <p:nvSpPr>
          <p:cNvPr id="13" name="TextBox 12"/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artoon blue cartoon characters next to a computer server&#10;&#10;Description automatically generated with medium confidence">
            <a:extLst>
              <a:ext uri="{FF2B5EF4-FFF2-40B4-BE49-F238E27FC236}">
                <a16:creationId xmlns:a16="http://schemas.microsoft.com/office/drawing/2014/main" id="{37C0E9A1-0EBC-87EC-921C-BC341A6A19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924" y="1889436"/>
            <a:ext cx="2923390" cy="2855404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540C96B4-85D0-2234-9883-EAABAF3D3A16}"/>
              </a:ext>
            </a:extLst>
          </p:cNvPr>
          <p:cNvSpPr txBox="1">
            <a:spLocks/>
          </p:cNvSpPr>
          <p:nvPr/>
        </p:nvSpPr>
        <p:spPr>
          <a:xfrm>
            <a:off x="3709066" y="5640928"/>
            <a:ext cx="10744199" cy="227171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0" algn="ctr" defTabSz="13716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000" kern="1200">
                <a:solidFill>
                  <a:srgbClr val="1155CC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sz="4800" b="1" dirty="0">
                <a:solidFill>
                  <a:schemeClr val="bg1"/>
                </a:solidFill>
              </a:rPr>
              <a:t>Programming with Golang</a:t>
            </a:r>
          </a:p>
        </p:txBody>
      </p:sp>
    </p:spTree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Boolean Example </a:t>
            </a:r>
          </a:p>
        </p:txBody>
      </p:sp>
      <p:sp>
        <p:nvSpPr>
          <p:cNvPr id="3" name="Rectangle: Rounded Corners 2"/>
          <p:cNvSpPr/>
          <p:nvPr/>
        </p:nvSpPr>
        <p:spPr bwMode="auto">
          <a:xfrm>
            <a:off x="435428" y="1600718"/>
            <a:ext cx="10421258" cy="8036768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package main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import "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"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func main()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str1 := "Welcome"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str2:= "Dear"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str3:= "Learners"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result1:= str1 == str2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result2:= str1 == str3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fmt.Println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 result1)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fmt.Println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 result2)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fmt.Printf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("The type of result 1 is %T",result1)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fmt.Printf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("The type of result 2 is %T",result2)}</a:t>
            </a:r>
          </a:p>
        </p:txBody>
      </p:sp>
      <p:sp>
        <p:nvSpPr>
          <p:cNvPr id="5" name="Rectangle: Rounded Corners 4"/>
          <p:cNvSpPr/>
          <p:nvPr/>
        </p:nvSpPr>
        <p:spPr bwMode="auto">
          <a:xfrm>
            <a:off x="11518170" y="3485883"/>
            <a:ext cx="5869941" cy="2624631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false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false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The type of result1 is bool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The type of result2 is bool</a:t>
            </a:r>
          </a:p>
        </p:txBody>
      </p:sp>
      <p:sp>
        <p:nvSpPr>
          <p:cNvPr id="6" name="Rectangle: Rounded Corners 5"/>
          <p:cNvSpPr/>
          <p:nvPr/>
        </p:nvSpPr>
        <p:spPr bwMode="auto">
          <a:xfrm>
            <a:off x="6844027" y="1590351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Syntax</a:t>
            </a:r>
          </a:p>
        </p:txBody>
      </p:sp>
      <p:sp>
        <p:nvSpPr>
          <p:cNvPr id="7" name="Rectangle: Rounded Corners 6"/>
          <p:cNvSpPr/>
          <p:nvPr/>
        </p:nvSpPr>
        <p:spPr bwMode="auto">
          <a:xfrm>
            <a:off x="12930957" y="3034667"/>
            <a:ext cx="3044369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Output</a:t>
            </a:r>
          </a:p>
        </p:txBody>
      </p:sp>
    </p:spTree>
    <p:extLst>
      <p:ext uri="{BB962C8B-B14F-4D97-AF65-F5344CB8AC3E}">
        <p14:creationId xmlns:p14="http://schemas.microsoft.com/office/powerpoint/2010/main" val="410285644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257300" y="2565400"/>
            <a:ext cx="15773400" cy="4279900"/>
          </a:xfrm>
        </p:spPr>
        <p:txBody>
          <a:bodyPr/>
          <a:lstStyle/>
          <a:p>
            <a:r>
              <a:rPr lang="en-US" dirty="0">
                <a:solidFill>
                  <a:srgbClr val="1155CC"/>
                </a:solidFill>
              </a:rPr>
              <a:t>Go Data Types – String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Strings</a:t>
            </a:r>
          </a:p>
        </p:txBody>
      </p:sp>
      <p:sp>
        <p:nvSpPr>
          <p:cNvPr id="3" name="Rectangle: Rounded Corners 2"/>
          <p:cNvSpPr/>
          <p:nvPr/>
        </p:nvSpPr>
        <p:spPr bwMode="auto">
          <a:xfrm>
            <a:off x="479032" y="2425163"/>
            <a:ext cx="13614339" cy="5731866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string data type represents a sequence of Unicode code points.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String is a sequence of immutable bytes, which means once a string is created you cannot change that string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string may contain arbitrary data, including bytes with zero value in the human-readable form.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Strings can be concatenated using plus (+) operator.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Strings are commonly used for storing and manipulating text and are one of the most frequently used data types in programming.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Go's string type is implemented as a sequence of Unicode characters encoded in UTF-8, making it suitable for handling text in various languages and character sets.</a:t>
            </a:r>
          </a:p>
        </p:txBody>
      </p:sp>
    </p:spTree>
    <p:extLst>
      <p:ext uri="{BB962C8B-B14F-4D97-AF65-F5344CB8AC3E}">
        <p14:creationId xmlns:p14="http://schemas.microsoft.com/office/powerpoint/2010/main" val="414233638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Declaration</a:t>
            </a:r>
          </a:p>
        </p:txBody>
      </p:sp>
      <p:sp>
        <p:nvSpPr>
          <p:cNvPr id="3" name="Rectangle: Rounded Corners 2"/>
          <p:cNvSpPr/>
          <p:nvPr/>
        </p:nvSpPr>
        <p:spPr bwMode="auto">
          <a:xfrm>
            <a:off x="420975" y="1807019"/>
            <a:ext cx="8723025" cy="753465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can declare and use string variables in Go as: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023E3A6-AEC2-9BA6-A8E4-E2628AF4B915}"/>
              </a:ext>
            </a:extLst>
          </p:cNvPr>
          <p:cNvSpPr/>
          <p:nvPr/>
        </p:nvSpPr>
        <p:spPr bwMode="auto">
          <a:xfrm>
            <a:off x="4760686" y="3239136"/>
            <a:ext cx="9042398" cy="3074577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var str1 string = "Hello, World!"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var str2 = "This is a string."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fmt.Println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(str1)  // Output: Hello, World!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fmt.Println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(str2)  // Output: This is a string.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54A3796-C144-41BD-7E08-A7BA3BD90219}"/>
              </a:ext>
            </a:extLst>
          </p:cNvPr>
          <p:cNvSpPr/>
          <p:nvPr/>
        </p:nvSpPr>
        <p:spPr bwMode="auto">
          <a:xfrm>
            <a:off x="7266910" y="2804867"/>
            <a:ext cx="3463954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String Declaration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833BAA4-56C4-7066-ED89-279F10833DF6}"/>
              </a:ext>
            </a:extLst>
          </p:cNvPr>
          <p:cNvSpPr/>
          <p:nvPr/>
        </p:nvSpPr>
        <p:spPr bwMode="auto">
          <a:xfrm>
            <a:off x="420975" y="6618515"/>
            <a:ext cx="15094796" cy="950502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can also use double quotes (") or backticks (`) to define string literals. Backticks are used for raw string literals, which can span multiple lines and interpret escape sequences as plain text.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065BE2C-61E4-EB36-D30D-3274657D858C}"/>
              </a:ext>
            </a:extLst>
          </p:cNvPr>
          <p:cNvSpPr/>
          <p:nvPr/>
        </p:nvSpPr>
        <p:spPr bwMode="auto">
          <a:xfrm>
            <a:off x="5167086" y="8243833"/>
            <a:ext cx="7997341" cy="1374548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rawString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:= `This is a raw string’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fmt.Println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rawString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)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CF506BD-12F9-5B83-2539-C776898BE0E7}"/>
              </a:ext>
            </a:extLst>
          </p:cNvPr>
          <p:cNvSpPr/>
          <p:nvPr/>
        </p:nvSpPr>
        <p:spPr bwMode="auto">
          <a:xfrm>
            <a:off x="7779658" y="7794124"/>
            <a:ext cx="2341607" cy="44970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Syntax</a:t>
            </a:r>
          </a:p>
        </p:txBody>
      </p:sp>
    </p:spTree>
    <p:extLst>
      <p:ext uri="{BB962C8B-B14F-4D97-AF65-F5344CB8AC3E}">
        <p14:creationId xmlns:p14="http://schemas.microsoft.com/office/powerpoint/2010/main" val="349852747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8" grpId="0" animBg="1"/>
      <p:bldP spid="4" grpId="0" animBg="1"/>
      <p:bldP spid="5" grpId="0" animBg="1"/>
      <p:bldP spid="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Concatenation</a:t>
            </a:r>
          </a:p>
        </p:txBody>
      </p:sp>
      <p:sp>
        <p:nvSpPr>
          <p:cNvPr id="3" name="Rectangle: Rounded Corners 2"/>
          <p:cNvSpPr/>
          <p:nvPr/>
        </p:nvSpPr>
        <p:spPr bwMode="auto">
          <a:xfrm>
            <a:off x="420975" y="1974227"/>
            <a:ext cx="8723025" cy="753465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Strings can be concatenated using the ‘+’ operator: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023E3A6-AEC2-9BA6-A8E4-E2628AF4B915}"/>
              </a:ext>
            </a:extLst>
          </p:cNvPr>
          <p:cNvSpPr/>
          <p:nvPr/>
        </p:nvSpPr>
        <p:spPr bwMode="auto">
          <a:xfrm>
            <a:off x="4760686" y="3819705"/>
            <a:ext cx="9042398" cy="3074577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greeting := "Hello, "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name := "Alice"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message := greeting + name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fmt.Println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(message)  // Output: Hello, Alice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54A3796-C144-41BD-7E08-A7BA3BD90219}"/>
              </a:ext>
            </a:extLst>
          </p:cNvPr>
          <p:cNvSpPr/>
          <p:nvPr/>
        </p:nvSpPr>
        <p:spPr bwMode="auto">
          <a:xfrm>
            <a:off x="7266910" y="3385436"/>
            <a:ext cx="3463954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Syntax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833BAA4-56C4-7066-ED89-279F10833DF6}"/>
              </a:ext>
            </a:extLst>
          </p:cNvPr>
          <p:cNvSpPr/>
          <p:nvPr/>
        </p:nvSpPr>
        <p:spPr bwMode="auto">
          <a:xfrm>
            <a:off x="420975" y="7531067"/>
            <a:ext cx="15094796" cy="950502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can access individual characters of a string using indexing, but strings in Go are immutable, so you cannot modify individual characters directly.</a:t>
            </a:r>
          </a:p>
        </p:txBody>
      </p:sp>
    </p:spTree>
    <p:extLst>
      <p:ext uri="{BB962C8B-B14F-4D97-AF65-F5344CB8AC3E}">
        <p14:creationId xmlns:p14="http://schemas.microsoft.com/office/powerpoint/2010/main" val="358450938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8" grpId="0" animBg="1"/>
      <p:bldP spid="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Example </a:t>
            </a:r>
          </a:p>
        </p:txBody>
      </p:sp>
      <p:sp>
        <p:nvSpPr>
          <p:cNvPr id="3" name="Rectangle: Rounded Corners 2"/>
          <p:cNvSpPr/>
          <p:nvPr/>
        </p:nvSpPr>
        <p:spPr bwMode="auto">
          <a:xfrm>
            <a:off x="683420" y="3201469"/>
            <a:ext cx="10203543" cy="5496768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package main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import "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"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func main()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str := "Hello World"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fmt.Printf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("Length of  string is:%d",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len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(str))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fmt.Printf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("\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nString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is: %s", str)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fmt.Printf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("\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nType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of str is %T", str)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}</a:t>
            </a:r>
          </a:p>
        </p:txBody>
      </p:sp>
      <p:sp>
        <p:nvSpPr>
          <p:cNvPr id="5" name="Rectangle: Rounded Corners 4"/>
          <p:cNvSpPr/>
          <p:nvPr/>
        </p:nvSpPr>
        <p:spPr bwMode="auto">
          <a:xfrm>
            <a:off x="11518170" y="3485883"/>
            <a:ext cx="5869941" cy="2624631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Length of the string is:11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String is: Hello World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Type of str is string</a:t>
            </a:r>
          </a:p>
        </p:txBody>
      </p:sp>
      <p:sp>
        <p:nvSpPr>
          <p:cNvPr id="6" name="Rectangle: Rounded Corners 5"/>
          <p:cNvSpPr/>
          <p:nvPr/>
        </p:nvSpPr>
        <p:spPr bwMode="auto">
          <a:xfrm>
            <a:off x="4322876" y="2759819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Syntax</a:t>
            </a:r>
          </a:p>
        </p:txBody>
      </p:sp>
      <p:sp>
        <p:nvSpPr>
          <p:cNvPr id="7" name="Rectangle: Rounded Corners 6"/>
          <p:cNvSpPr/>
          <p:nvPr/>
        </p:nvSpPr>
        <p:spPr bwMode="auto">
          <a:xfrm>
            <a:off x="12930957" y="3034667"/>
            <a:ext cx="3044369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Output</a:t>
            </a:r>
          </a:p>
        </p:txBody>
      </p:sp>
    </p:spTree>
    <p:extLst>
      <p:ext uri="{BB962C8B-B14F-4D97-AF65-F5344CB8AC3E}">
        <p14:creationId xmlns:p14="http://schemas.microsoft.com/office/powerpoint/2010/main" val="122597695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9705" indent="0">
              <a:buNone/>
            </a:pPr>
            <a:r>
              <a:rPr lang="en-US" dirty="0"/>
              <a:t>In this lesson, you have learned to:</a:t>
            </a:r>
          </a:p>
          <a:p>
            <a:r>
              <a:rPr lang="en-US" dirty="0"/>
              <a:t>Design programs in Go using Boolean and string</a:t>
            </a:r>
            <a:endParaRPr lang="en-IN" dirty="0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" y="794"/>
            <a:ext cx="18292763" cy="10287000"/>
          </a:xfrm>
          <a:prstGeom prst="rect">
            <a:avLst/>
          </a:prstGeom>
        </p:spPr>
      </p:pic>
      <p:sp>
        <p:nvSpPr>
          <p:cNvPr id="46" name="Text Box 1"/>
          <p:cNvSpPr txBox="1"/>
          <p:nvPr/>
        </p:nvSpPr>
        <p:spPr>
          <a:xfrm>
            <a:off x="0" y="4146549"/>
            <a:ext cx="1828609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Module 2: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Core Go Concepts</a:t>
            </a:r>
          </a:p>
        </p:txBody>
      </p:sp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" y="794"/>
            <a:ext cx="18292763" cy="10287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7" y="4260251"/>
            <a:ext cx="6493331" cy="8424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8" y="5233458"/>
            <a:ext cx="6493331" cy="84201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0192199" y="4471574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b="1" dirty="0">
                <a:solidFill>
                  <a:schemeClr val="bg1"/>
                </a:solidFill>
              </a:rPr>
              <a:t>2. Data Types in Go</a:t>
            </a:r>
            <a:endParaRPr lang="en-US" sz="2550" b="1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192199" y="5440621"/>
            <a:ext cx="6459855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3. Arrays and Slices</a:t>
            </a:r>
            <a:endParaRPr lang="en-IN" sz="2550" dirty="0">
              <a:solidFill>
                <a:schemeClr val="bg1"/>
              </a:solidFill>
              <a:sym typeface="+mn-ea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6562714" y="10288"/>
            <a:ext cx="5169743" cy="1377965"/>
            <a:chOff x="6562714" y="10288"/>
            <a:chExt cx="5169743" cy="137796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562714" y="10288"/>
              <a:ext cx="5169743" cy="1377965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6893629" y="146826"/>
              <a:ext cx="4506686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b="1" dirty="0">
                  <a:solidFill>
                    <a:schemeClr val="bg1"/>
                  </a:solidFill>
                </a:rPr>
                <a:t>COURSE OUTLINE</a:t>
              </a:r>
            </a:p>
            <a:p>
              <a:pPr algn="ctr"/>
              <a:r>
                <a:rPr lang="en-IN" sz="2700" dirty="0">
                  <a:solidFill>
                    <a:schemeClr val="bg1"/>
                  </a:solidFill>
                </a:rPr>
                <a:t>Lesson </a:t>
              </a:r>
              <a:r>
                <a:rPr lang="en-US" sz="2700" dirty="0">
                  <a:solidFill>
                    <a:schemeClr val="bg1"/>
                  </a:solidFill>
                </a:rPr>
                <a:t>2</a:t>
              </a:r>
            </a:p>
          </p:txBody>
        </p:sp>
      </p:grp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9" y="6205940"/>
            <a:ext cx="6493331" cy="84201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0192199" y="6387450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4. </a:t>
            </a:r>
            <a:r>
              <a:rPr lang="en-US" sz="2550" dirty="0">
                <a:solidFill>
                  <a:schemeClr val="bg1"/>
                </a:solidFill>
                <a:sym typeface="+mn-ea"/>
              </a:rPr>
              <a:t>Go Maps and Functions</a:t>
            </a:r>
            <a:endParaRPr lang="en-IN" sz="2550" dirty="0">
              <a:solidFill>
                <a:schemeClr val="bg1"/>
              </a:solidFill>
              <a:sym typeface="+mn-ea"/>
            </a:endParaRPr>
          </a:p>
        </p:txBody>
      </p:sp>
      <p:pic>
        <p:nvPicPr>
          <p:cNvPr id="19" name="Picture 18" descr="A group of people working on a computer&#10;&#10;Description automatically generated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3652" y="2512749"/>
            <a:ext cx="7804588" cy="585682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7" y="3287044"/>
            <a:ext cx="6493331" cy="842429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0192199" y="3475530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1.</a:t>
            </a:r>
            <a:r>
              <a:rPr lang="en-US" sz="2550" dirty="0">
                <a:solidFill>
                  <a:schemeClr val="bg1"/>
                </a:solidFill>
                <a:latin typeface="Roboto" panose="02000000000000000000" pitchFamily="2" charset="0"/>
              </a:rPr>
              <a:t> </a:t>
            </a:r>
            <a:r>
              <a:rPr lang="en-US" sz="2550" dirty="0">
                <a:solidFill>
                  <a:schemeClr val="bg1"/>
                </a:solidFill>
              </a:rPr>
              <a:t>Go Scope</a:t>
            </a:r>
            <a:endParaRPr lang="en-US" sz="2550" dirty="0">
              <a:solidFill>
                <a:schemeClr val="bg1"/>
              </a:solidFill>
              <a:sym typeface="+mn-ea"/>
            </a:endParaRPr>
          </a:p>
        </p:txBody>
      </p:sp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Type: Boolean</a:t>
            </a:r>
          </a:p>
          <a:p>
            <a:pPr lvl="1"/>
            <a:r>
              <a:rPr lang="en-US" dirty="0"/>
              <a:t>Boolean Declaration</a:t>
            </a:r>
          </a:p>
          <a:p>
            <a:pPr lvl="1"/>
            <a:r>
              <a:rPr lang="en-US" dirty="0"/>
              <a:t>Boolean for Control Statements – if</a:t>
            </a:r>
          </a:p>
          <a:p>
            <a:pPr lvl="1"/>
            <a:r>
              <a:rPr lang="en-US" dirty="0"/>
              <a:t>Boolean Example</a:t>
            </a:r>
          </a:p>
          <a:p>
            <a:r>
              <a:rPr lang="en-US" dirty="0"/>
              <a:t>Data Type: Strings</a:t>
            </a:r>
          </a:p>
          <a:p>
            <a:pPr lvl="1"/>
            <a:r>
              <a:rPr lang="en-US" dirty="0"/>
              <a:t>String Declaration</a:t>
            </a:r>
          </a:p>
          <a:p>
            <a:pPr lvl="1"/>
            <a:r>
              <a:rPr lang="en-US" dirty="0"/>
              <a:t>String Concatenation</a:t>
            </a:r>
          </a:p>
          <a:p>
            <a:pPr lvl="1"/>
            <a:r>
              <a:rPr lang="en-US" dirty="0"/>
              <a:t>String Example</a:t>
            </a:r>
          </a:p>
          <a:p>
            <a:pPr marL="685800" lvl="1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9705" indent="0">
              <a:buNone/>
            </a:pPr>
            <a:r>
              <a:rPr lang="en-US" dirty="0"/>
              <a:t>By the end of this lesson, you will be able to:</a:t>
            </a:r>
          </a:p>
          <a:p>
            <a:r>
              <a:rPr lang="en-US" dirty="0"/>
              <a:t>Use Boolean and string data types in Go program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257300" y="2565400"/>
            <a:ext cx="15773400" cy="4279900"/>
          </a:xfrm>
        </p:spPr>
        <p:txBody>
          <a:bodyPr/>
          <a:lstStyle/>
          <a:p>
            <a:r>
              <a:rPr lang="en-US" dirty="0">
                <a:solidFill>
                  <a:srgbClr val="1155CC"/>
                </a:solidFill>
              </a:rPr>
              <a:t>Go Data Types – Boolean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Type: Boolean</a:t>
            </a:r>
          </a:p>
        </p:txBody>
      </p:sp>
      <p:sp>
        <p:nvSpPr>
          <p:cNvPr id="3" name="Rectangle: Rounded Corners 2"/>
          <p:cNvSpPr/>
          <p:nvPr/>
        </p:nvSpPr>
        <p:spPr bwMode="auto">
          <a:xfrm>
            <a:off x="607218" y="1989735"/>
            <a:ext cx="13614339" cy="4338494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boolean data type represents only one bit of information either true or false.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values of type boolean are not converted implicitly or explicitly to any other type.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boolean data type is denoted by the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bool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keyword in Go.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Booleans are often used for making decisions in conditional statements, loop controls, and various logical operations in your Go programs.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Boolean data type is used to represent truth values.</a:t>
            </a:r>
          </a:p>
        </p:txBody>
      </p:sp>
      <p:pic>
        <p:nvPicPr>
          <p:cNvPr id="5" name="Picture 4" descr="A couple of circles with colorful circles&#10;&#10;Description automatically generated with medium confidence">
            <a:extLst>
              <a:ext uri="{FF2B5EF4-FFF2-40B4-BE49-F238E27FC236}">
                <a16:creationId xmlns:a16="http://schemas.microsoft.com/office/drawing/2014/main" id="{379AB853-4B3B-8647-7CD5-C087EFA392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28260" y="6885285"/>
            <a:ext cx="4706710" cy="2182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85628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Boolean Declaration</a:t>
            </a:r>
          </a:p>
        </p:txBody>
      </p:sp>
      <p:sp>
        <p:nvSpPr>
          <p:cNvPr id="3" name="Rectangle: Rounded Corners 2"/>
          <p:cNvSpPr/>
          <p:nvPr/>
        </p:nvSpPr>
        <p:spPr bwMode="auto">
          <a:xfrm>
            <a:off x="420975" y="1807019"/>
            <a:ext cx="8723025" cy="753465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can declare and use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boolean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variables in Go as: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023E3A6-AEC2-9BA6-A8E4-E2628AF4B915}"/>
              </a:ext>
            </a:extLst>
          </p:cNvPr>
          <p:cNvSpPr/>
          <p:nvPr/>
        </p:nvSpPr>
        <p:spPr bwMode="auto">
          <a:xfrm>
            <a:off x="5080060" y="3239137"/>
            <a:ext cx="8040854" cy="2886848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var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isTrue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bool = true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var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isFalse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bool = false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fmt.Println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isTrue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)  // Output: true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fmt.Println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isFalse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) // Output: false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54A3796-C144-41BD-7E08-A7BA3BD90219}"/>
              </a:ext>
            </a:extLst>
          </p:cNvPr>
          <p:cNvSpPr/>
          <p:nvPr/>
        </p:nvSpPr>
        <p:spPr bwMode="auto">
          <a:xfrm>
            <a:off x="7266910" y="2804867"/>
            <a:ext cx="3463954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Boolean Declaration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833BAA4-56C4-7066-ED89-279F10833DF6}"/>
              </a:ext>
            </a:extLst>
          </p:cNvPr>
          <p:cNvSpPr/>
          <p:nvPr/>
        </p:nvSpPr>
        <p:spPr bwMode="auto">
          <a:xfrm>
            <a:off x="420975" y="6815551"/>
            <a:ext cx="15080312" cy="753465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can also omit the type when declaring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boolean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variables, and Go will infer the type based on the value: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065BE2C-61E4-EB36-D30D-3274657D858C}"/>
              </a:ext>
            </a:extLst>
          </p:cNvPr>
          <p:cNvSpPr/>
          <p:nvPr/>
        </p:nvSpPr>
        <p:spPr bwMode="auto">
          <a:xfrm>
            <a:off x="5167086" y="8243833"/>
            <a:ext cx="7997341" cy="1374548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isTrue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:= true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isFalse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:= false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CF506BD-12F9-5B83-2539-C776898BE0E7}"/>
              </a:ext>
            </a:extLst>
          </p:cNvPr>
          <p:cNvSpPr/>
          <p:nvPr/>
        </p:nvSpPr>
        <p:spPr bwMode="auto">
          <a:xfrm>
            <a:off x="7779658" y="7794124"/>
            <a:ext cx="2341607" cy="44970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Syntax</a:t>
            </a:r>
          </a:p>
        </p:txBody>
      </p:sp>
    </p:spTree>
    <p:extLst>
      <p:ext uri="{BB962C8B-B14F-4D97-AF65-F5344CB8AC3E}">
        <p14:creationId xmlns:p14="http://schemas.microsoft.com/office/powerpoint/2010/main" val="241714356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8" grpId="0" animBg="1"/>
      <p:bldP spid="4" grpId="0" animBg="1"/>
      <p:bldP spid="5" grpId="0" animBg="1"/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Boolean for Control Statements - If</a:t>
            </a:r>
          </a:p>
        </p:txBody>
      </p:sp>
      <p:sp>
        <p:nvSpPr>
          <p:cNvPr id="3" name="Rectangle: Rounded Corners 2"/>
          <p:cNvSpPr/>
          <p:nvPr/>
        </p:nvSpPr>
        <p:spPr bwMode="auto">
          <a:xfrm>
            <a:off x="226290" y="1914127"/>
            <a:ext cx="14563767" cy="2077302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Booleans are essential for controlling the flow of your Go programs.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They are used in various constructs like if statements, for loops, and conditional expressions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use of Boolean variables in an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statement is demonstrated below: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33EB22D-5E5B-E470-20B2-CCE110DC2D19}"/>
              </a:ext>
            </a:extLst>
          </p:cNvPr>
          <p:cNvSpPr/>
          <p:nvPr/>
        </p:nvSpPr>
        <p:spPr bwMode="auto">
          <a:xfrm>
            <a:off x="391950" y="4645283"/>
            <a:ext cx="9245540" cy="4620323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value := 42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if value &gt; 50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fmt.Println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("Value is greater than 50.")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} else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fmt.Println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("Value is not greater than 50.")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}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9CE81F6-561A-B441-CA72-715105385E05}"/>
              </a:ext>
            </a:extLst>
          </p:cNvPr>
          <p:cNvSpPr/>
          <p:nvPr/>
        </p:nvSpPr>
        <p:spPr bwMode="auto">
          <a:xfrm>
            <a:off x="3282743" y="4216464"/>
            <a:ext cx="3463954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Syntax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3A989A3-6ECA-7196-50C6-A3837C024FC5}"/>
              </a:ext>
            </a:extLst>
          </p:cNvPr>
          <p:cNvSpPr/>
          <p:nvPr/>
        </p:nvSpPr>
        <p:spPr bwMode="auto">
          <a:xfrm>
            <a:off x="9143999" y="7724358"/>
            <a:ext cx="8244115" cy="1541248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this example, the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boolean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expression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value &gt; 50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evaluates to either true or false, and it determines which branch of the if statement to execute.</a:t>
            </a:r>
          </a:p>
        </p:txBody>
      </p:sp>
    </p:spTree>
    <p:extLst>
      <p:ext uri="{BB962C8B-B14F-4D97-AF65-F5344CB8AC3E}">
        <p14:creationId xmlns:p14="http://schemas.microsoft.com/office/powerpoint/2010/main" val="428115229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6" grpId="0" animBg="1"/>
      <p:bldP spid="8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656</TotalTime>
  <Words>851</Words>
  <Application>Microsoft Office PowerPoint</Application>
  <PresentationFormat>Custom</PresentationFormat>
  <Paragraphs>122</Paragraphs>
  <Slides>17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Calibri</vt:lpstr>
      <vt:lpstr>Consolas</vt:lpstr>
      <vt:lpstr>Roboto</vt:lpstr>
      <vt:lpstr>Arial</vt:lpstr>
      <vt:lpstr>Calibri Light</vt:lpstr>
      <vt:lpstr>Office Theme</vt:lpstr>
      <vt:lpstr>Custom Design</vt:lpstr>
      <vt:lpstr>1_Custom Design</vt:lpstr>
      <vt:lpstr>PowerPoint Presentation</vt:lpstr>
      <vt:lpstr>PowerPoint Presentation</vt:lpstr>
      <vt:lpstr>PowerPoint Presentation</vt:lpstr>
      <vt:lpstr>Topics</vt:lpstr>
      <vt:lpstr>Learning Objectives</vt:lpstr>
      <vt:lpstr>Go Data Types – Boolean</vt:lpstr>
      <vt:lpstr>Data Type: Boolean</vt:lpstr>
      <vt:lpstr>Boolean Declaration</vt:lpstr>
      <vt:lpstr>Boolean for Control Statements - If</vt:lpstr>
      <vt:lpstr>Boolean Example </vt:lpstr>
      <vt:lpstr>Go Data Types – String</vt:lpstr>
      <vt:lpstr>Strings</vt:lpstr>
      <vt:lpstr>String Declaration</vt:lpstr>
      <vt:lpstr>String Concatenation</vt:lpstr>
      <vt:lpstr>String Example </vt:lpstr>
      <vt:lpstr>Summary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Storytelling using Microsoft Power BI</dc:title>
  <dc:creator>Dhritiman Adhya</dc:creator>
  <cp:lastModifiedBy>CONTENT</cp:lastModifiedBy>
  <cp:revision>75</cp:revision>
  <dcterms:created xsi:type="dcterms:W3CDTF">2023-08-03T08:03:00Z</dcterms:created>
  <dcterms:modified xsi:type="dcterms:W3CDTF">2023-10-25T17:52:12Z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8FCC90B54A4440E584E2C6124EC06199_12</vt:lpwstr>
  </property>
  <property fmtid="{D5CDD505-2E9C-101B-9397-08002B2CF9AE}" pid="3" name="KSOProductBuildVer">
    <vt:lpwstr>1033-12.2.0.13201</vt:lpwstr>
  </property>
</Properties>
</file>

<file path=docProps/thumbnail.jpeg>
</file>